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83" r:id="rId4"/>
    <p:sldId id="282" r:id="rId5"/>
    <p:sldId id="276" r:id="rId6"/>
    <p:sldId id="277" r:id="rId7"/>
    <p:sldId id="278" r:id="rId8"/>
    <p:sldId id="281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5499" autoAdjust="0"/>
  </p:normalViewPr>
  <p:slideViewPr>
    <p:cSldViewPr>
      <p:cViewPr varScale="1">
        <p:scale>
          <a:sx n="57" d="100"/>
          <a:sy n="57" d="100"/>
        </p:scale>
        <p:origin x="10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6A6A4B-18BF-477A-ABF1-99A72615B19A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EF1A368-681D-4828-ACC7-2FC944012C7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8133" y="4422805"/>
            <a:ext cx="6079067" cy="1371600"/>
          </a:xfrm>
        </p:spPr>
        <p:txBody>
          <a:bodyPr/>
          <a:lstStyle/>
          <a:p>
            <a:pPr algn="ctr"/>
            <a:r>
              <a:rPr lang="en-US" dirty="0"/>
              <a:t>PSIKOLOGI SEBAGAI ILMU YANG</a:t>
            </a:r>
          </a:p>
          <a:p>
            <a:pPr algn="ctr"/>
            <a:r>
              <a:rPr lang="en-US" dirty="0"/>
              <a:t> BERDIRI SENDIRI</a:t>
            </a:r>
          </a:p>
        </p:txBody>
      </p:sp>
      <p:pic>
        <p:nvPicPr>
          <p:cNvPr id="8194" name="Picture 2" descr="Sejarah Psikologi Sebuah Cacatan Kecil - Psikologika">
            <a:extLst>
              <a:ext uri="{FF2B5EF4-FFF2-40B4-BE49-F238E27FC236}">
                <a16:creationId xmlns:a16="http://schemas.microsoft.com/office/drawing/2014/main" id="{63280C28-EEDB-49CC-A674-14BDA478DA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029728"/>
            <a:ext cx="6248326" cy="3142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Karl Buhler (1879-1963)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err="1"/>
              <a:t>Pendukung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wurzburg</a:t>
            </a:r>
            <a:r>
              <a:rPr lang="en-US" dirty="0"/>
              <a:t> (</a:t>
            </a:r>
            <a:r>
              <a:rPr lang="en-US" dirty="0" err="1"/>
              <a:t>menentang</a:t>
            </a:r>
            <a:r>
              <a:rPr lang="en-US" dirty="0"/>
              <a:t> Wundt &amp;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GE Muller).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err="1"/>
              <a:t>Menentang</a:t>
            </a:r>
            <a:r>
              <a:rPr lang="en-US" dirty="0"/>
              <a:t> </a:t>
            </a:r>
            <a:r>
              <a:rPr lang="en-US" dirty="0" err="1"/>
              <a:t>elementisme</a:t>
            </a:r>
            <a:r>
              <a:rPr lang="en-US" dirty="0"/>
              <a:t> &amp; </a:t>
            </a:r>
            <a:r>
              <a:rPr lang="en-US" dirty="0" err="1"/>
              <a:t>sensualitas</a:t>
            </a:r>
            <a:r>
              <a:rPr lang="en-US" dirty="0"/>
              <a:t>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: </a:t>
            </a: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holistik</a:t>
            </a:r>
            <a:r>
              <a:rPr lang="en-US" dirty="0"/>
              <a:t> (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didekati</a:t>
            </a:r>
            <a:r>
              <a:rPr lang="en-US" dirty="0"/>
              <a:t>, </a:t>
            </a:r>
            <a:r>
              <a:rPr lang="en-US" dirty="0" err="1"/>
              <a:t>dilihat</a:t>
            </a:r>
            <a:r>
              <a:rPr lang="en-US" dirty="0"/>
              <a:t> &amp; </a:t>
            </a:r>
            <a:r>
              <a:rPr lang="en-US" dirty="0" err="1"/>
              <a:t>dianggap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/</a:t>
            </a:r>
            <a:r>
              <a:rPr lang="en-US" dirty="0" err="1"/>
              <a:t>totalitas</a:t>
            </a:r>
            <a:r>
              <a:rPr lang="en-US" dirty="0"/>
              <a:t> (</a:t>
            </a:r>
            <a:r>
              <a:rPr lang="en-US" dirty="0" err="1"/>
              <a:t>ganzheit</a:t>
            </a:r>
            <a:r>
              <a:rPr lang="en-US" dirty="0"/>
              <a:t>).</a:t>
            </a:r>
          </a:p>
          <a:p>
            <a:pPr marL="457200" indent="-457200">
              <a:spcBef>
                <a:spcPts val="0"/>
              </a:spcBef>
              <a:buFont typeface="Courier New" pitchFamily="49" charset="0"/>
              <a:buChar char="o"/>
            </a:pPr>
            <a:r>
              <a:rPr lang="en-US" dirty="0" err="1"/>
              <a:t>Meneliti</a:t>
            </a:r>
            <a:r>
              <a:rPr lang="en-US" dirty="0"/>
              <a:t> </a:t>
            </a:r>
            <a:r>
              <a:rPr lang="en-US" dirty="0" err="1"/>
              <a:t>bahasa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(</a:t>
            </a:r>
            <a:r>
              <a:rPr lang="en-US" dirty="0" err="1"/>
              <a:t>psikolinguistik</a:t>
            </a:r>
            <a:r>
              <a:rPr lang="en-US" dirty="0"/>
              <a:t>).</a:t>
            </a:r>
          </a:p>
        </p:txBody>
      </p:sp>
      <p:pic>
        <p:nvPicPr>
          <p:cNvPr id="7170" name="Picture 2" descr="Karl Bühler Schule Meckesheim - Geschichte der KBS">
            <a:extLst>
              <a:ext uri="{FF2B5EF4-FFF2-40B4-BE49-F238E27FC236}">
                <a16:creationId xmlns:a16="http://schemas.microsoft.com/office/drawing/2014/main" id="{3FDEF8FB-87DD-45D9-9B98-C2DE90618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6237" y="4483227"/>
            <a:ext cx="3890963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Wilhelm Wundt (1832-1920)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066800"/>
            <a:ext cx="8229600" cy="551656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pikiran</a:t>
            </a:r>
            <a:r>
              <a:rPr lang="en-US" dirty="0"/>
              <a:t> Wundt : </a:t>
            </a:r>
          </a:p>
          <a:p>
            <a:pPr marL="457200" indent="-457200">
              <a:buAutoNum type="arabicPeriod"/>
            </a:pPr>
            <a:r>
              <a:rPr lang="en-US" dirty="0" err="1"/>
              <a:t>Tahun</a:t>
            </a:r>
            <a:r>
              <a:rPr lang="en-US" dirty="0"/>
              <a:t> 1860 (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pra</a:t>
            </a:r>
            <a:r>
              <a:rPr lang="en-US" dirty="0"/>
              <a:t> </a:t>
            </a:r>
            <a:r>
              <a:rPr lang="en-US" dirty="0" err="1"/>
              <a:t>sistematik</a:t>
            </a:r>
            <a:r>
              <a:rPr lang="en-US" dirty="0"/>
              <a:t>) :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&amp;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&amp; </a:t>
            </a:r>
            <a:r>
              <a:rPr lang="en-US" dirty="0" err="1"/>
              <a:t>penginderaan</a:t>
            </a:r>
            <a:r>
              <a:rPr lang="en-US" dirty="0"/>
              <a:t>,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doktrin</a:t>
            </a:r>
            <a:r>
              <a:rPr lang="en-US" dirty="0"/>
              <a:t> unconscious inference.</a:t>
            </a:r>
          </a:p>
          <a:p>
            <a:pPr marL="457200" indent="-457200">
              <a:buAutoNum type="arabicPeriod"/>
            </a:pPr>
            <a:r>
              <a:rPr lang="en-US" dirty="0" err="1"/>
              <a:t>Tahun</a:t>
            </a:r>
            <a:r>
              <a:rPr lang="en-US" dirty="0"/>
              <a:t> 1874-1887 (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elementisme</a:t>
            </a:r>
            <a:r>
              <a:rPr lang="en-US" dirty="0"/>
              <a:t>, </a:t>
            </a:r>
            <a:r>
              <a:rPr lang="en-US" dirty="0" err="1"/>
              <a:t>sensasionisme</a:t>
            </a:r>
            <a:r>
              <a:rPr lang="en-US" dirty="0"/>
              <a:t> &amp; </a:t>
            </a:r>
            <a:r>
              <a:rPr lang="en-US" dirty="0" err="1"/>
              <a:t>assosiasionisme</a:t>
            </a:r>
            <a:r>
              <a:rPr lang="en-US" dirty="0"/>
              <a:t>) :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Physiologische</a:t>
            </a:r>
            <a:r>
              <a:rPr lang="en-US" dirty="0"/>
              <a:t> </a:t>
            </a:r>
            <a:r>
              <a:rPr lang="en-US" dirty="0" err="1"/>
              <a:t>Psychologie</a:t>
            </a:r>
            <a:r>
              <a:rPr lang="en-US" dirty="0"/>
              <a:t> unconscious inference </a:t>
            </a:r>
            <a:r>
              <a:rPr lang="en-US" dirty="0" err="1"/>
              <a:t>ditinggalkan</a:t>
            </a:r>
            <a:r>
              <a:rPr lang="en-US" dirty="0"/>
              <a:t>. </a:t>
            </a:r>
          </a:p>
          <a:p>
            <a:pPr marL="457200" indent="-457200">
              <a:buAutoNum type="arabicPeriod"/>
            </a:pPr>
            <a:r>
              <a:rPr lang="en-US" dirty="0" err="1"/>
              <a:t>Tahun</a:t>
            </a:r>
            <a:r>
              <a:rPr lang="en-US" dirty="0"/>
              <a:t> 1896 (</a:t>
            </a:r>
            <a:r>
              <a:rPr lang="en-US" dirty="0" err="1"/>
              <a:t>fase</a:t>
            </a:r>
            <a:r>
              <a:rPr lang="en-US" dirty="0"/>
              <a:t> </a:t>
            </a:r>
            <a:r>
              <a:rPr lang="en-US" dirty="0" err="1"/>
              <a:t>empirisme</a:t>
            </a:r>
            <a:r>
              <a:rPr lang="en-US" dirty="0"/>
              <a:t>) :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 : lust-</a:t>
            </a:r>
            <a:r>
              <a:rPr lang="en-US" dirty="0" err="1"/>
              <a:t>unlust</a:t>
            </a:r>
            <a:r>
              <a:rPr lang="en-US" dirty="0"/>
              <a:t>, spanning-</a:t>
            </a:r>
            <a:r>
              <a:rPr lang="en-US" dirty="0" err="1"/>
              <a:t>losung</a:t>
            </a:r>
            <a:r>
              <a:rPr lang="en-US" dirty="0"/>
              <a:t>, </a:t>
            </a:r>
            <a:r>
              <a:rPr lang="en-US" dirty="0" err="1"/>
              <a:t>erregung-beruhigung</a:t>
            </a:r>
            <a:r>
              <a:rPr lang="en-US" dirty="0"/>
              <a:t> (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Grundriss</a:t>
            </a:r>
            <a:r>
              <a:rPr lang="en-US" dirty="0"/>
              <a:t> der </a:t>
            </a:r>
            <a:r>
              <a:rPr lang="en-US" dirty="0" err="1"/>
              <a:t>Psychologie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Tahun</a:t>
            </a:r>
            <a:r>
              <a:rPr lang="en-US" dirty="0"/>
              <a:t> 1902-1903 :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Physiologische</a:t>
            </a:r>
            <a:r>
              <a:rPr lang="en-US" dirty="0"/>
              <a:t> </a:t>
            </a:r>
            <a:r>
              <a:rPr lang="en-US" dirty="0" err="1"/>
              <a:t>Psychologie</a:t>
            </a:r>
            <a:r>
              <a:rPr lang="en-US" dirty="0"/>
              <a:t> </a:t>
            </a:r>
            <a:r>
              <a:rPr lang="en-US" dirty="0" err="1"/>
              <a:t>edisi</a:t>
            </a:r>
            <a:r>
              <a:rPr lang="en-US" dirty="0"/>
              <a:t> 5,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apersepsi</a:t>
            </a:r>
            <a:r>
              <a:rPr lang="en-US" dirty="0"/>
              <a:t> </a:t>
            </a:r>
            <a:r>
              <a:rPr lang="en-US" dirty="0" err="1"/>
              <a:t>bertambah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.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rangsang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dipersepsikan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dipersepsikan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. </a:t>
            </a:r>
          </a:p>
          <a:p>
            <a:pPr marL="465138" indent="-465138">
              <a:buNone/>
            </a:pPr>
            <a:r>
              <a:rPr lang="en-US" dirty="0"/>
              <a:t>	</a:t>
            </a:r>
            <a:r>
              <a:rPr lang="en-US" dirty="0" err="1"/>
              <a:t>Buku</a:t>
            </a:r>
            <a:r>
              <a:rPr lang="en-US" dirty="0"/>
              <a:t> Volker </a:t>
            </a:r>
            <a:r>
              <a:rPr lang="en-US" dirty="0" err="1"/>
              <a:t>Psychologie</a:t>
            </a:r>
            <a:r>
              <a:rPr lang="en-US" dirty="0"/>
              <a:t> : the higher mental processes : proses mental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, </a:t>
            </a:r>
            <a:r>
              <a:rPr lang="en-US" dirty="0" err="1"/>
              <a:t>perasaan</a:t>
            </a:r>
            <a:r>
              <a:rPr lang="en-US" dirty="0"/>
              <a:t>,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apersepsi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 descr="OnThisDay in 1832, Wilhelm Wundt, known as the father of modern psychology,  was born in Mannheim #Germany 🇩🇪. He founded the world's 1st psychology  lab in Leipzig, revolutionising psychology into a global">
            <a:extLst>
              <a:ext uri="{FF2B5EF4-FFF2-40B4-BE49-F238E27FC236}">
                <a16:creationId xmlns:a16="http://schemas.microsoft.com/office/drawing/2014/main" id="{EBE945B6-29EA-4C95-94C2-28837E3A9B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8221" y="0"/>
            <a:ext cx="1361281" cy="13612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Wilhelm Wundt (1832-1920)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7467600" cy="5516562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mental :</a:t>
            </a:r>
          </a:p>
          <a:p>
            <a:pPr marL="457200" indent="-457200">
              <a:buAutoNum type="arabicPeriod"/>
            </a:pP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resultan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(the law of </a:t>
            </a:r>
            <a:r>
              <a:rPr lang="en-US" dirty="0" err="1"/>
              <a:t>psychis</a:t>
            </a:r>
            <a:r>
              <a:rPr lang="en-US" dirty="0"/>
              <a:t> resultant)/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sintesa</a:t>
            </a:r>
            <a:r>
              <a:rPr lang="en-US" dirty="0"/>
              <a:t> </a:t>
            </a:r>
            <a:r>
              <a:rPr lang="en-US" dirty="0" err="1"/>
              <a:t>kreatif</a:t>
            </a:r>
            <a:r>
              <a:rPr lang="en-US" dirty="0"/>
              <a:t> :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kompleks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sifat2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elemennya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(the law of </a:t>
            </a:r>
            <a:r>
              <a:rPr lang="en-US" dirty="0" err="1"/>
              <a:t>psychis</a:t>
            </a:r>
            <a:r>
              <a:rPr lang="en-US" dirty="0"/>
              <a:t> relations) :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 </a:t>
            </a:r>
            <a:r>
              <a:rPr lang="en-US" dirty="0" err="1"/>
              <a:t>konten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arti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dg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kontras</a:t>
            </a:r>
            <a:r>
              <a:rPr lang="en-US" dirty="0"/>
              <a:t> </a:t>
            </a:r>
            <a:r>
              <a:rPr lang="en-US" dirty="0" err="1"/>
              <a:t>psikis</a:t>
            </a:r>
            <a:r>
              <a:rPr lang="en-US" dirty="0"/>
              <a:t> (the law of </a:t>
            </a:r>
            <a:r>
              <a:rPr lang="en-US" dirty="0" err="1"/>
              <a:t>psychis</a:t>
            </a:r>
            <a:r>
              <a:rPr lang="en-US" dirty="0"/>
              <a:t> contrast):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paling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justru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lain.	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268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US" dirty="0"/>
              <a:t>Wilhelm Wundt (1832-1920)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41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err="1"/>
              <a:t>Asosiasi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langsung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a. </a:t>
            </a:r>
            <a:r>
              <a:rPr lang="en-US" dirty="0" err="1"/>
              <a:t>fusi</a:t>
            </a:r>
            <a:r>
              <a:rPr lang="en-US" dirty="0"/>
              <a:t> : </a:t>
            </a:r>
            <a:r>
              <a:rPr lang="en-US" dirty="0" err="1"/>
              <a:t>campuran</a:t>
            </a:r>
            <a:r>
              <a:rPr lang="en-US" dirty="0"/>
              <a:t> 2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kesadaran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b. </a:t>
            </a:r>
            <a:r>
              <a:rPr lang="en-US" dirty="0" err="1"/>
              <a:t>asimilasi</a:t>
            </a:r>
            <a:r>
              <a:rPr lang="en-US" dirty="0"/>
              <a:t> : 2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independen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c. </a:t>
            </a:r>
            <a:r>
              <a:rPr lang="en-US" dirty="0" err="1"/>
              <a:t>komplikasi</a:t>
            </a:r>
            <a:r>
              <a:rPr lang="en-US" dirty="0"/>
              <a:t> </a:t>
            </a:r>
            <a:r>
              <a:rPr lang="en-US" dirty="0" err="1"/>
              <a:t>asimilasi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indera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berbeda</a:t>
            </a:r>
            <a:endParaRPr lang="en-US" dirty="0"/>
          </a:p>
          <a:p>
            <a:pPr marL="457200" indent="-457200">
              <a:buFont typeface="+mj-lt"/>
              <a:buAutoNum type="arabicPeriod" startAt="2"/>
            </a:pP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memori</a:t>
            </a:r>
            <a:r>
              <a:rPr lang="en-US" dirty="0"/>
              <a:t> :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ingatan</a:t>
            </a:r>
            <a:endParaRPr lang="en-US" dirty="0"/>
          </a:p>
          <a:p>
            <a:pPr marL="457200" indent="-457200">
              <a:buNone/>
            </a:pPr>
            <a:r>
              <a:rPr lang="en-US" dirty="0" err="1"/>
              <a:t>Doktrin</a:t>
            </a:r>
            <a:r>
              <a:rPr lang="en-US" dirty="0"/>
              <a:t> </a:t>
            </a:r>
            <a:r>
              <a:rPr lang="en-US" dirty="0" err="1"/>
              <a:t>apersepsi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Apersepsi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(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2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) :</a:t>
            </a:r>
          </a:p>
          <a:p>
            <a:pPr marL="457200" indent="-457200">
              <a:buNone/>
            </a:pPr>
            <a:r>
              <a:rPr lang="en-US" dirty="0"/>
              <a:t>	a. </a:t>
            </a:r>
            <a:r>
              <a:rPr lang="en-US" dirty="0" err="1"/>
              <a:t>lapang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: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ditangkap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indera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b.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: </a:t>
            </a:r>
            <a:r>
              <a:rPr lang="en-US" dirty="0" err="1"/>
              <a:t>sebagian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aktif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benar2.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en-US" dirty="0" err="1"/>
              <a:t>Apersepsi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kognisi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a. Analisa </a:t>
            </a:r>
            <a:r>
              <a:rPr lang="en-US" dirty="0" err="1"/>
              <a:t>menguraikan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panca</a:t>
            </a:r>
            <a:r>
              <a:rPr lang="en-US" dirty="0"/>
              <a:t> </a:t>
            </a:r>
            <a:r>
              <a:rPr lang="en-US" dirty="0" err="1"/>
              <a:t>indera</a:t>
            </a:r>
            <a:endParaRPr lang="en-US" dirty="0"/>
          </a:p>
          <a:p>
            <a:pPr marL="457200" indent="-457200">
              <a:buNone/>
            </a:pPr>
            <a:r>
              <a:rPr lang="en-US" dirty="0"/>
              <a:t>	b. </a:t>
            </a:r>
            <a:r>
              <a:rPr lang="en-US" dirty="0" err="1"/>
              <a:t>sintesa</a:t>
            </a:r>
            <a:r>
              <a:rPr lang="en-US" dirty="0"/>
              <a:t> : </a:t>
            </a:r>
            <a:r>
              <a:rPr lang="en-US" dirty="0" err="1"/>
              <a:t>mempersatukan</a:t>
            </a:r>
            <a:r>
              <a:rPr lang="en-US" dirty="0"/>
              <a:t> data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berhubungan</a:t>
            </a:r>
            <a:endParaRPr lang="en-US" dirty="0"/>
          </a:p>
          <a:p>
            <a:pPr marL="457200" indent="-457200">
              <a:buFont typeface="+mj-lt"/>
              <a:buAutoNum type="arabicPeriod" startAt="3"/>
            </a:pPr>
            <a:r>
              <a:rPr lang="en-US" dirty="0" err="1"/>
              <a:t>Apersepsi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: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konstan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.</a:t>
            </a:r>
          </a:p>
          <a:p>
            <a:pPr marL="457200" indent="-45720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477000" cy="868362"/>
          </a:xfrm>
        </p:spPr>
        <p:txBody>
          <a:bodyPr>
            <a:normAutofit/>
          </a:bodyPr>
          <a:lstStyle/>
          <a:p>
            <a:r>
              <a:rPr lang="en-US" sz="2400" dirty="0"/>
              <a:t>Edward Bradford </a:t>
            </a:r>
            <a:r>
              <a:rPr lang="en-US" sz="2400" dirty="0" err="1"/>
              <a:t>Titchener</a:t>
            </a:r>
            <a:r>
              <a:rPr lang="en-US" sz="2400" dirty="0"/>
              <a:t> (1867-1927)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/>
          </a:bodyPr>
          <a:lstStyle/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dg Wundt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.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Titchener</a:t>
            </a:r>
            <a:r>
              <a:rPr lang="en-US" dirty="0"/>
              <a:t>,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pasang</a:t>
            </a:r>
            <a:r>
              <a:rPr lang="en-US" dirty="0"/>
              <a:t> </a:t>
            </a:r>
            <a:r>
              <a:rPr lang="en-US" dirty="0" err="1"/>
              <a:t>kutub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 (lust-</a:t>
            </a:r>
            <a:r>
              <a:rPr lang="en-US" dirty="0" err="1"/>
              <a:t>unlust</a:t>
            </a:r>
            <a:r>
              <a:rPr lang="en-US" dirty="0"/>
              <a:t>). Wundt :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pasang</a:t>
            </a:r>
            <a:r>
              <a:rPr lang="en-US" dirty="0"/>
              <a:t> </a:t>
            </a:r>
            <a:r>
              <a:rPr lang="en-US" dirty="0" err="1"/>
              <a:t>kutub</a:t>
            </a:r>
            <a:r>
              <a:rPr lang="en-US" dirty="0"/>
              <a:t> (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dimensi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emosi</a:t>
            </a:r>
            <a:r>
              <a:rPr lang="en-US" dirty="0"/>
              <a:t>, lust-</a:t>
            </a:r>
            <a:r>
              <a:rPr lang="en-US" dirty="0" err="1"/>
              <a:t>unlust</a:t>
            </a:r>
            <a:r>
              <a:rPr lang="en-US" dirty="0"/>
              <a:t>, spanning-</a:t>
            </a:r>
            <a:r>
              <a:rPr lang="en-US" dirty="0" err="1"/>
              <a:t>losung</a:t>
            </a:r>
            <a:r>
              <a:rPr lang="en-US" dirty="0"/>
              <a:t>, </a:t>
            </a:r>
            <a:r>
              <a:rPr lang="en-US" dirty="0" err="1"/>
              <a:t>erregung-beruhigung</a:t>
            </a:r>
            <a:r>
              <a:rPr lang="en-US" dirty="0"/>
              <a:t>).</a:t>
            </a:r>
          </a:p>
          <a:p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ajaran</a:t>
            </a:r>
            <a:r>
              <a:rPr lang="en-US" dirty="0"/>
              <a:t> dg Wundt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.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teguh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Wundt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,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kejiwaan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perhatian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dg </a:t>
            </a:r>
            <a:r>
              <a:rPr lang="en-US" dirty="0" err="1"/>
              <a:t>penginderaan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kesalahan-kesalahan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interpretasi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 descr="Edward B. Titchener - Wikipedia">
            <a:extLst>
              <a:ext uri="{FF2B5EF4-FFF2-40B4-BE49-F238E27FC236}">
                <a16:creationId xmlns:a16="http://schemas.microsoft.com/office/drawing/2014/main" id="{B470728B-6E13-42F5-BFC9-2945132C7C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0"/>
            <a:ext cx="1324495" cy="1890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Hermann </a:t>
            </a:r>
            <a:r>
              <a:rPr lang="en-US" dirty="0" err="1"/>
              <a:t>Ebbinghaus</a:t>
            </a:r>
            <a:r>
              <a:rPr lang="en-US" dirty="0"/>
              <a:t> (1850-1909)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/>
          </a:bodyPr>
          <a:lstStyle/>
          <a:p>
            <a:r>
              <a:rPr lang="en-US" dirty="0" err="1"/>
              <a:t>Orang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&amp; </a:t>
            </a:r>
            <a:r>
              <a:rPr lang="en-US" dirty="0" err="1"/>
              <a:t>ingatan</a:t>
            </a:r>
            <a:r>
              <a:rPr lang="en-US" dirty="0"/>
              <a:t>.</a:t>
            </a:r>
          </a:p>
          <a:p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kurve</a:t>
            </a:r>
            <a:r>
              <a:rPr lang="en-US" dirty="0"/>
              <a:t> </a:t>
            </a:r>
            <a:r>
              <a:rPr lang="en-US" dirty="0" err="1"/>
              <a:t>ingatan</a:t>
            </a:r>
            <a:r>
              <a:rPr lang="en-US" dirty="0"/>
              <a:t> : </a:t>
            </a:r>
            <a:r>
              <a:rPr lang="en-US" dirty="0" err="1"/>
              <a:t>Kurve</a:t>
            </a:r>
            <a:r>
              <a:rPr lang="en-US" dirty="0"/>
              <a:t>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Ebbinghaus</a:t>
            </a:r>
            <a:r>
              <a:rPr lang="en-US" dirty="0"/>
              <a:t>.</a:t>
            </a:r>
          </a:p>
          <a:p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Ebbinghaus</a:t>
            </a:r>
            <a:r>
              <a:rPr lang="en-US" dirty="0"/>
              <a:t> :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,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pula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mempelajarinya</a:t>
            </a:r>
            <a:r>
              <a:rPr lang="en-US" dirty="0"/>
              <a:t>.</a:t>
            </a:r>
          </a:p>
        </p:txBody>
      </p:sp>
      <p:pic>
        <p:nvPicPr>
          <p:cNvPr id="3074" name="Picture 2" descr="Hermann Ebbinghaus (1850-1909; Brittanica, n.d.). | Download Scientific  Diagram">
            <a:extLst>
              <a:ext uri="{FF2B5EF4-FFF2-40B4-BE49-F238E27FC236}">
                <a16:creationId xmlns:a16="http://schemas.microsoft.com/office/drawing/2014/main" id="{70F68ED6-037D-45C8-A663-C3878F1B0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267200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Georg Elias Muller (1850-1934)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en-US" dirty="0" err="1"/>
              <a:t>Sarjana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sejarah</a:t>
            </a:r>
            <a:r>
              <a:rPr lang="en-US" dirty="0"/>
              <a:t> &amp; </a:t>
            </a:r>
            <a:r>
              <a:rPr lang="en-US" dirty="0" err="1"/>
              <a:t>filsafat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 err="1"/>
              <a:t>Th</a:t>
            </a:r>
            <a:r>
              <a:rPr lang="en-US" dirty="0"/>
              <a:t> 1873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gelar</a:t>
            </a:r>
            <a:r>
              <a:rPr lang="en-US" dirty="0"/>
              <a:t> </a:t>
            </a:r>
            <a:r>
              <a:rPr lang="en-US" dirty="0" err="1"/>
              <a:t>doktor</a:t>
            </a:r>
            <a:r>
              <a:rPr lang="en-US" dirty="0"/>
              <a:t> dg </a:t>
            </a:r>
            <a:r>
              <a:rPr lang="en-US" dirty="0" err="1"/>
              <a:t>tesis</a:t>
            </a:r>
            <a:r>
              <a:rPr lang="en-US" dirty="0"/>
              <a:t> “</a:t>
            </a:r>
            <a:r>
              <a:rPr lang="en-US" i="1" dirty="0"/>
              <a:t>Sensory Attention</a:t>
            </a:r>
            <a:r>
              <a:rPr lang="en-US" dirty="0"/>
              <a:t>”.</a:t>
            </a:r>
          </a:p>
          <a:p>
            <a:pPr>
              <a:spcBef>
                <a:spcPts val="0"/>
              </a:spcBef>
            </a:pPr>
            <a:r>
              <a:rPr lang="en-US" dirty="0" err="1"/>
              <a:t>Sumbangan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: </a:t>
            </a:r>
            <a:r>
              <a:rPr lang="en-US" dirty="0" err="1"/>
              <a:t>psikofisik</a:t>
            </a:r>
            <a:r>
              <a:rPr lang="en-US" dirty="0"/>
              <a:t>, </a:t>
            </a:r>
            <a:r>
              <a:rPr lang="en-US" dirty="0" err="1"/>
              <a:t>ingatan</a:t>
            </a:r>
            <a:r>
              <a:rPr lang="en-US" dirty="0"/>
              <a:t> &amp; </a:t>
            </a:r>
            <a:r>
              <a:rPr lang="en-US" dirty="0" err="1"/>
              <a:t>persepsi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/>
              <a:t>Karya2 : On the Fundamentals of Psychophysics (1878) &amp; Standpoints and Facts of Psychophysical Methodology (1903) : </a:t>
            </a:r>
            <a:r>
              <a:rPr lang="en-US" dirty="0" err="1"/>
              <a:t>menentang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Weber-Fechner &amp; </a:t>
            </a:r>
            <a:r>
              <a:rPr lang="en-US" dirty="0" err="1"/>
              <a:t>mengemukakan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ttg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psikofisik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hub.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rangsangan</a:t>
            </a:r>
            <a:r>
              <a:rPr lang="en-US" dirty="0"/>
              <a:t> </a:t>
            </a:r>
            <a:r>
              <a:rPr lang="en-US" dirty="0" err="1"/>
              <a:t>syaraf</a:t>
            </a:r>
            <a:r>
              <a:rPr lang="en-US" dirty="0"/>
              <a:t> (neural stimulation) :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jejak-jejak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otak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film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kamera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Georg Elias Muller (1850-1934)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/>
              <a:t>“The Right Associative Procedure” :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mengingat</a:t>
            </a:r>
            <a:r>
              <a:rPr lang="en-US" dirty="0"/>
              <a:t> &amp; </a:t>
            </a:r>
            <a:r>
              <a:rPr lang="en-US" dirty="0" err="1"/>
              <a:t>lupa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mekanistis</a:t>
            </a:r>
            <a:r>
              <a:rPr lang="en-US" dirty="0"/>
              <a:t> &amp; </a:t>
            </a:r>
            <a:r>
              <a:rPr lang="en-US" dirty="0" err="1"/>
              <a:t>otomatis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bersangkutan</a:t>
            </a:r>
            <a:r>
              <a:rPr lang="en-US" dirty="0"/>
              <a:t>. </a:t>
            </a:r>
          </a:p>
        </p:txBody>
      </p:sp>
      <p:pic>
        <p:nvPicPr>
          <p:cNvPr id="4" name="Picture 2" descr="George Muller Quotations - Echoes from Glory - Wholesome Words">
            <a:extLst>
              <a:ext uri="{FF2B5EF4-FFF2-40B4-BE49-F238E27FC236}">
                <a16:creationId xmlns:a16="http://schemas.microsoft.com/office/drawing/2014/main" id="{C803FF9E-3683-455D-8329-79D59CBAB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3066699"/>
            <a:ext cx="2800111" cy="3791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/>
          <a:lstStyle/>
          <a:p>
            <a:r>
              <a:rPr lang="en-US" dirty="0"/>
              <a:t>Oswald </a:t>
            </a:r>
            <a:r>
              <a:rPr lang="en-US" dirty="0" err="1"/>
              <a:t>Kulpe</a:t>
            </a:r>
            <a:r>
              <a:rPr lang="en-US" dirty="0"/>
              <a:t> (1862-1915)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620000" cy="510235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sejarawan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pindah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psikologi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Wundt &amp; GE Muller.</a:t>
            </a:r>
          </a:p>
          <a:p>
            <a:pPr>
              <a:spcBef>
                <a:spcPts val="0"/>
              </a:spcBef>
            </a:pPr>
            <a:r>
              <a:rPr lang="en-US" dirty="0" err="1"/>
              <a:t>Tahun</a:t>
            </a:r>
            <a:r>
              <a:rPr lang="en-US" dirty="0"/>
              <a:t> 1887 </a:t>
            </a:r>
            <a:r>
              <a:rPr lang="en-US" dirty="0" err="1"/>
              <a:t>mendapat</a:t>
            </a:r>
            <a:r>
              <a:rPr lang="en-US" dirty="0"/>
              <a:t> </a:t>
            </a:r>
            <a:r>
              <a:rPr lang="en-US" dirty="0" err="1"/>
              <a:t>gelar</a:t>
            </a:r>
            <a:r>
              <a:rPr lang="en-US" dirty="0"/>
              <a:t> </a:t>
            </a:r>
            <a:r>
              <a:rPr lang="en-US" dirty="0" err="1"/>
              <a:t>doktor</a:t>
            </a:r>
            <a:r>
              <a:rPr lang="en-US" dirty="0"/>
              <a:t> dg </a:t>
            </a:r>
            <a:r>
              <a:rPr lang="en-US" dirty="0" err="1"/>
              <a:t>disertasi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 err="1"/>
              <a:t>Meletakkan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On the Modern Psychology of Thought</a:t>
            </a:r>
            <a:r>
              <a:rPr lang="en-US" dirty="0"/>
              <a:t> :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yang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terikat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&amp; </a:t>
            </a:r>
            <a:r>
              <a:rPr lang="en-US" dirty="0" err="1"/>
              <a:t>dapat</a:t>
            </a:r>
            <a:r>
              <a:rPr lang="en-US" dirty="0"/>
              <a:t> pula </a:t>
            </a:r>
            <a:r>
              <a:rPr lang="en-US" dirty="0" err="1"/>
              <a:t>diselidiki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(</a:t>
            </a:r>
            <a:r>
              <a:rPr lang="en-US" dirty="0" err="1"/>
              <a:t>berbeda</a:t>
            </a:r>
            <a:r>
              <a:rPr lang="en-US" dirty="0"/>
              <a:t> dg </a:t>
            </a:r>
            <a:r>
              <a:rPr lang="en-US" dirty="0" err="1"/>
              <a:t>pendapat</a:t>
            </a:r>
            <a:r>
              <a:rPr lang="en-US" dirty="0"/>
              <a:t> Wundt).</a:t>
            </a:r>
          </a:p>
          <a:p>
            <a:pPr>
              <a:spcBef>
                <a:spcPts val="0"/>
              </a:spcBef>
            </a:pPr>
            <a:r>
              <a:rPr lang="en-US" dirty="0" err="1"/>
              <a:t>Berdasar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: </a:t>
            </a:r>
            <a:r>
              <a:rPr lang="en-US" dirty="0" err="1"/>
              <a:t>proses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 (sensation free / imageless) &amp;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timbullah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yang </a:t>
            </a:r>
            <a:r>
              <a:rPr lang="en-US" dirty="0" err="1"/>
              <a:t>bebas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penginderaan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non-</a:t>
            </a:r>
            <a:r>
              <a:rPr lang="en-US" dirty="0" err="1"/>
              <a:t>asosiatif</a:t>
            </a:r>
            <a:r>
              <a:rPr lang="en-US" dirty="0"/>
              <a:t> &amp;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mekanistis</a:t>
            </a:r>
            <a:r>
              <a:rPr lang="en-US" dirty="0"/>
              <a:t>, </a:t>
            </a:r>
            <a:r>
              <a:rPr lang="en-US" dirty="0" err="1"/>
              <a:t>tiap</a:t>
            </a:r>
            <a:r>
              <a:rPr lang="en-US" dirty="0"/>
              <a:t> proses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pPr>
              <a:spcBef>
                <a:spcPts val="0"/>
              </a:spcBef>
            </a:pPr>
            <a:endParaRPr lang="en-US" dirty="0"/>
          </a:p>
          <a:p>
            <a:pPr marL="457200" indent="-457200">
              <a:spcBef>
                <a:spcPts val="0"/>
              </a:spcBef>
              <a:buAutoNum type="arabicPeriod"/>
            </a:pPr>
            <a:endParaRPr lang="en-US" dirty="0"/>
          </a:p>
        </p:txBody>
      </p:sp>
      <p:pic>
        <p:nvPicPr>
          <p:cNvPr id="5122" name="Picture 2" descr="Oswald Külpe - Alchetron, The Free Social Encyclopedia">
            <a:extLst>
              <a:ext uri="{FF2B5EF4-FFF2-40B4-BE49-F238E27FC236}">
                <a16:creationId xmlns:a16="http://schemas.microsoft.com/office/drawing/2014/main" id="{94362CD1-9C71-42EB-AAC1-C815C46335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3603" y="16933"/>
            <a:ext cx="1410397" cy="1928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798</TotalTime>
  <Words>763</Words>
  <Application>Microsoft Office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Century Schoolbook</vt:lpstr>
      <vt:lpstr>Courier New</vt:lpstr>
      <vt:lpstr>Wingdings</vt:lpstr>
      <vt:lpstr>Wingdings 2</vt:lpstr>
      <vt:lpstr>Oriel</vt:lpstr>
      <vt:lpstr>PowerPoint Presentation</vt:lpstr>
      <vt:lpstr>Wilhelm Wundt (1832-1920)</vt:lpstr>
      <vt:lpstr>Wilhelm Wundt (1832-1920)</vt:lpstr>
      <vt:lpstr>Wilhelm Wundt (1832-1920)</vt:lpstr>
      <vt:lpstr>Edward Bradford Titchener (1867-1927)</vt:lpstr>
      <vt:lpstr>Hermann Ebbinghaus (1850-1909)</vt:lpstr>
      <vt:lpstr>Georg Elias Muller (1850-1934)</vt:lpstr>
      <vt:lpstr>Georg Elias Muller (1850-1934)</vt:lpstr>
      <vt:lpstr>Oswald Kulpe (1862-1915)</vt:lpstr>
      <vt:lpstr>Karl Buhler (1879-1963)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DAN ALIRAN PSIKOLOGI</dc:title>
  <dc:creator>user</dc:creator>
  <cp:lastModifiedBy>Hype GLK</cp:lastModifiedBy>
  <cp:revision>76</cp:revision>
  <dcterms:created xsi:type="dcterms:W3CDTF">2017-09-26T07:00:17Z</dcterms:created>
  <dcterms:modified xsi:type="dcterms:W3CDTF">2025-10-15T02:17:37Z</dcterms:modified>
</cp:coreProperties>
</file>